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88" r:id="rId3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</p:sldIdLst>
  <p:sldSz cx="9144000" cy="5143500"/>
  <p:notesSz cx="6858000" cy="9144000"/>
  <p:embeddedFontLst>
    <p:embeddedFont>
      <p:font typeface="Bangers"/>
      <p:regular r:id="rId39"/>
    </p:embeddedFont>
    <p:embeddedFont>
      <p:font typeface="Abel" panose="02000506030000020004"/>
      <p:regular r:id="rId40"/>
    </p:embeddedFont>
    <p:embeddedFont>
      <p:font typeface="Righteous" panose="02010506000000020000"/>
      <p:regular r:id="rId41"/>
    </p:embeddedFont>
    <p:embeddedFont>
      <p:font typeface="Roboto" panose="02000000000000000000"/>
      <p:regular r:id="rId42"/>
    </p:embeddedFont>
    <p:embeddedFont>
      <p:font typeface="Bitter"/>
      <p:regular r:id="rId43"/>
      <p:bold r:id="rId44"/>
      <p:italic r:id="rId45"/>
      <p:boldItalic r:id="rId46"/>
    </p:embeddedFont>
    <p:embeddedFont>
      <p:font typeface="Rubik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12.fntdata"/><Relationship Id="rId5" Type="http://schemas.openxmlformats.org/officeDocument/2006/relationships/slide" Target="slides/slide2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nlab.mit.edu/projects/anycost-gan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nlab.mit.edu/projects/anycost-gan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generative-adversarial-networks-explained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zdata.medium.com/intro-to-diffusion-model-part-1-29fe7724c043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hispersondoesnotexist.co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lcomvetter.medium.com/deep-deep-fakes-d4507c735f44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5ac50538e_0_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5ac50538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creative, innovative</a:t>
            </a:r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63f12a7d9_0_21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63f12a7d9_0_2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63f12a7d9_0_2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63f12a7d9_0_2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163f12a7d9_0_15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163f12a7d9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506a17769_0_1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506a17769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d5be827c0e_0_12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d5be827c0e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5be827c0e_1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5be827c0e_1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https://hanlab.mit.edu/projects/anycost-gan</a:t>
            </a:r>
            <a:r>
              <a:rPr lang="en-GB"/>
              <a:t> (modified)</a:t>
            </a:r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63f12a7d9_0_2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63f12a7d9_0_2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https://hanlab.mit.edu/projects/anycost-gan</a:t>
            </a:r>
            <a:endParaRPr lang="en-GB" u="sng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63f12a7d9_0_2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163f12a7d9_0_2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https://developer.ibm.com/articles/generative-adversarial-networks-explained/</a:t>
            </a:r>
            <a:r>
              <a:rPr lang="en-GB"/>
              <a:t> </a:t>
            </a:r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63f12a7d9_0_276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163f12a7d9_0_2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63f12a7d9_0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163f12a7d9_0_2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3f12b97fc_0_4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3f12b97fc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506a17769_0_44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1506a17769_0_4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d5be827c0e_0_3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d5be827c0e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d5be827c0e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d5be827c0e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https://dzdata.medium.com/intro-to-diffusion-model-part-1-29fe7724c043</a:t>
            </a:r>
            <a:r>
              <a:rPr lang="en-GB"/>
              <a:t> </a:t>
            </a:r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63f12a7d9_0_2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163f12a7d9_0_2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506a17769_0_426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1506a17769_0_4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5c0cdb908_0_1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15c0cdb908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163f12a7d9_0_4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163f12a7d9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Thinking back to our previous lessons…</a:t>
            </a:r>
            <a:br>
              <a:rPr lang="en-GB"/>
            </a:br>
            <a:br>
              <a:rPr lang="en-GB"/>
            </a:br>
            <a:r>
              <a:rPr lang="en-GB"/>
              <a:t>Explain that AI can create art, music, and even write stories by </a:t>
            </a:r>
            <a:r>
              <a:rPr lang="en-GB" i="1"/>
              <a:t>learning</a:t>
            </a:r>
            <a:r>
              <a:rPr lang="en-GB"/>
              <a:t> from vast amounts of </a:t>
            </a:r>
            <a:r>
              <a:rPr lang="en-GB" b="1"/>
              <a:t>data</a:t>
            </a:r>
            <a:r>
              <a:rPr lang="en-GB"/>
              <a:t>.</a:t>
            </a:r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506a17769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506a17769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18a99e1207_1_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18a99e1207_1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br>
              <a:rPr lang="en-GB"/>
            </a:br>
            <a:br>
              <a:rPr lang="en-GB"/>
            </a:br>
            <a:r>
              <a:rPr lang="en-GB"/>
              <a:t>Explain that AI can create art, music, and even write stories by </a:t>
            </a:r>
            <a:r>
              <a:rPr lang="en-GB" i="1"/>
              <a:t>learning</a:t>
            </a:r>
            <a:r>
              <a:rPr lang="en-GB"/>
              <a:t> from vast amounts of </a:t>
            </a:r>
            <a:r>
              <a:rPr lang="en-GB" b="1"/>
              <a:t>data</a:t>
            </a:r>
            <a:r>
              <a:rPr lang="en-GB"/>
              <a:t>.</a:t>
            </a:r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1506a17769_0_2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1506a17769_0_2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thispersondoesnotexist.com</a:t>
            </a:r>
            <a:endParaRPr lang="en-GB" u="sng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506a17769_0_36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506a17769_0_3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Work with the class to create a collective definition of creativity based on their input.</a:t>
            </a:r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8a99e1207_1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18a99e1207_1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18a99e1207_1_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18a99e1207_1_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https://malcomvetter.medium.com/deep-deep-fakes-d4507c735f44</a:t>
            </a:r>
            <a:r>
              <a:rPr lang="en-GB"/>
              <a:t> </a:t>
            </a:r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1506a17769_0_14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1506a17769_0_1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3f12b97fc_0_5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3f12b97fc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Have students raise their hands if they believe machines can be creative and keep them down if they don’t.</a:t>
            </a:r>
            <a:br>
              <a:rPr lang="en-GB"/>
            </a:br>
            <a:r>
              <a:rPr lang="en-GB"/>
              <a:t>Note the responses for later reference.</a:t>
            </a: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63f12a7d9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63f12a7d9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63f12a7d9_0_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63f12a7d9_0_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506a17769_0_25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506a17769_0_2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63f12a7d9_0_16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63f12a7d9_0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63f12a7d9_0_19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63f12a7d9_0_1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13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3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14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14"/>
          <p:cNvSpPr txBox="1"/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●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ngers"/>
              <a:buChar char="○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ngers"/>
              <a:buChar char="■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●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○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■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●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○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■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795500" y="2924775"/>
            <a:ext cx="5553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type="subTitle" idx="1"/>
          </p:nvPr>
        </p:nvSpPr>
        <p:spPr>
          <a:xfrm>
            <a:off x="2930250" y="3707550"/>
            <a:ext cx="32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5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ONE_COLUMN_TEXT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1652325" y="3018950"/>
            <a:ext cx="325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bel" panose="02000506030000020004"/>
              <a:buNone/>
              <a:defRPr sz="1800"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6"/>
          <p:cNvSpPr txBox="1"/>
          <p:nvPr>
            <p:ph type="subTitle" idx="1"/>
          </p:nvPr>
        </p:nvSpPr>
        <p:spPr>
          <a:xfrm>
            <a:off x="1652325" y="1386650"/>
            <a:ext cx="4045200" cy="18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 panose="02010506000000020000"/>
              <a:buNone/>
              <a:defRPr sz="24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3" name="Google Shape;73;p17"/>
          <p:cNvSpPr/>
          <p:nvPr/>
        </p:nvSpPr>
        <p:spPr>
          <a:xfrm>
            <a:off x="0" y="4919400"/>
            <a:ext cx="9144000" cy="224100"/>
          </a:xfrm>
          <a:prstGeom prst="rect">
            <a:avLst/>
          </a:prstGeom>
          <a:solidFill>
            <a:srgbClr val="4873B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7"/>
          <p:cNvSpPr/>
          <p:nvPr/>
        </p:nvSpPr>
        <p:spPr>
          <a:xfrm>
            <a:off x="0" y="4695300"/>
            <a:ext cx="9144000" cy="224100"/>
          </a:xfrm>
          <a:prstGeom prst="rect">
            <a:avLst/>
          </a:prstGeom>
          <a:solidFill>
            <a:srgbClr val="37B55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1272525" y="231375"/>
            <a:ext cx="7706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Abel" panose="02000506030000020004"/>
              <a:buNone/>
              <a:defRPr sz="3600" b="1"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body" idx="1"/>
          </p:nvPr>
        </p:nvSpPr>
        <p:spPr>
          <a:xfrm>
            <a:off x="195775" y="1308125"/>
            <a:ext cx="8756400" cy="3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bel" panose="02000506030000020004"/>
              <a:buChar char="●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○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■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●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○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■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●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○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■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GIF"/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hyperlink" Target="http://thispersondoesnotexist.com" TargetMode="Externa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GIF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hyperlink" Target="http://thispersondoesnotexist.com" TargetMode="External"/><Relationship Id="rId10" Type="http://schemas.openxmlformats.org/officeDocument/2006/relationships/notesSlide" Target="../notesSlides/notesSlide30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6.GIF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GIF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GIF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147625" y="143300"/>
            <a:ext cx="881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8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我们如何描述</a:t>
            </a:r>
            <a:r>
              <a:rPr lang="en-GB" sz="28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创造</a:t>
            </a:r>
            <a:r>
              <a:rPr lang="en-GB" sz="28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这些</a:t>
            </a:r>
            <a:r>
              <a:rPr lang="en-GB" sz="28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的人</a:t>
            </a:r>
            <a:r>
              <a:rPr lang="en-GB" sz="28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？</a:t>
            </a:r>
            <a:r>
              <a:rPr lang="en-GB" sz="28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?</a:t>
            </a:r>
            <a:endParaRPr sz="28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77" name="Google Shape;377;p5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0" descr="Bluey Clip Art (Printable PNG Images) | Disney Clip Art Galore"/>
          <p:cNvPicPr preferRelativeResize="0"/>
          <p:nvPr/>
        </p:nvPicPr>
        <p:blipFill rotWithShape="1">
          <a:blip r:embed="rId2"/>
          <a:srcRect l="29323" b="35604"/>
          <a:stretch>
            <a:fillRect/>
          </a:stretch>
        </p:blipFill>
        <p:spPr>
          <a:xfrm flipH="1">
            <a:off x="8066838" y="3854800"/>
            <a:ext cx="1077162" cy="12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0" descr="Mona Lisa - Wikipedia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14025" y="902643"/>
            <a:ext cx="1694075" cy="252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0" descr="Harry Potter and the Sorcerer's Stone (Harry Potter, Book 1) - by J K  Rowling (Paperback)"/>
          <p:cNvPicPr preferRelativeResize="0"/>
          <p:nvPr/>
        </p:nvPicPr>
        <p:blipFill rotWithShape="1">
          <a:blip r:embed="rId4"/>
          <a:srcRect l="15459" r="15953"/>
          <a:stretch>
            <a:fillRect/>
          </a:stretch>
        </p:blipFill>
        <p:spPr>
          <a:xfrm>
            <a:off x="729825" y="902650"/>
            <a:ext cx="1732298" cy="25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30900" y="1022625"/>
            <a:ext cx="2882200" cy="339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 txBox="1"/>
          <p:nvPr/>
        </p:nvSpPr>
        <p:spPr>
          <a:xfrm>
            <a:off x="6507975" y="3428200"/>
            <a:ext cx="190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蒙娜丽莎</a:t>
            </a:r>
            <a:endParaRPr sz="20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83" name="Google Shape;383;p50"/>
          <p:cNvSpPr txBox="1"/>
          <p:nvPr/>
        </p:nvSpPr>
        <p:spPr>
          <a:xfrm>
            <a:off x="3711713" y="4418650"/>
            <a:ext cx="1557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iPhone</a:t>
            </a:r>
            <a:endParaRPr sz="20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84" name="Google Shape;384;p50"/>
          <p:cNvSpPr txBox="1"/>
          <p:nvPr/>
        </p:nvSpPr>
        <p:spPr>
          <a:xfrm>
            <a:off x="748925" y="3428200"/>
            <a:ext cx="169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哈利·波特</a:t>
            </a:r>
            <a:endParaRPr sz="20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85" name="Google Shape;385;p50"/>
          <p:cNvSpPr txBox="1"/>
          <p:nvPr/>
        </p:nvSpPr>
        <p:spPr>
          <a:xfrm>
            <a:off x="6884250" y="4650900"/>
            <a:ext cx="118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布鲁伊</a:t>
            </a:r>
            <a:endParaRPr sz="200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轮到你了！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76" name="Google Shape;476;p5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9"/>
          <p:cNvSpPr txBox="1"/>
          <p:nvPr/>
        </p:nvSpPr>
        <p:spPr>
          <a:xfrm>
            <a:off x="3486225" y="855475"/>
            <a:ext cx="5451000" cy="4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每位学生将收到一张纸，上面有三个空框。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我会宣布你们应该画什么以及有多少时间来画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它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。</a:t>
            </a: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然后我会在教室里走动并提供反馈。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我们将再重复这个过程两次。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-69300" y="855475"/>
            <a:ext cx="426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/>
                <a:latin typeface="Rubik"/>
                <a:ea typeface="Rubik"/>
                <a:cs typeface="Rubik"/>
                <a:sym typeface="Rubik"/>
              </a:rPr>
              <a:t>第一张纸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9" name="Google Shape;479;p59"/>
          <p:cNvSpPr/>
          <p:nvPr/>
        </p:nvSpPr>
        <p:spPr>
          <a:xfrm>
            <a:off x="784788" y="1275950"/>
            <a:ext cx="2552100" cy="3326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80" name="Google Shape;480;p59"/>
          <p:cNvSpPr/>
          <p:nvPr/>
        </p:nvSpPr>
        <p:spPr>
          <a:xfrm>
            <a:off x="1563288" y="1522275"/>
            <a:ext cx="995100" cy="8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81" name="Google Shape;481;p59"/>
          <p:cNvSpPr/>
          <p:nvPr/>
        </p:nvSpPr>
        <p:spPr>
          <a:xfrm>
            <a:off x="1563288" y="2520500"/>
            <a:ext cx="995100" cy="8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82" name="Google Shape;482;p59"/>
          <p:cNvSpPr/>
          <p:nvPr/>
        </p:nvSpPr>
        <p:spPr>
          <a:xfrm>
            <a:off x="1563288" y="3518725"/>
            <a:ext cx="995100" cy="8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type="ctrTitle"/>
          </p:nvPr>
        </p:nvSpPr>
        <p:spPr>
          <a:xfrm>
            <a:off x="311700" y="485700"/>
            <a:ext cx="8520600" cy="41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活动调整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0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机器如何创造：活动说明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95" name="Google Shape;495;p61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96" name="Google Shape;496;p6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1"/>
          <p:cNvSpPr txBox="1"/>
          <p:nvPr/>
        </p:nvSpPr>
        <p:spPr>
          <a:xfrm>
            <a:off x="91950" y="716000"/>
            <a:ext cx="89601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分成两人一组。选择学生A和学生B。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每组将收到2张纸和2张说明页。</a:t>
            </a: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r>
              <a:rPr lang="en-GB" sz="2200">
                <a:latin typeface="Rubik"/>
                <a:ea typeface="Rubik"/>
                <a:cs typeface="Rubik"/>
                <a:sym typeface="Rubik"/>
              </a:rPr>
              <a:t>2 sheets with instructions.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8" name="Google Shape;498;p61"/>
          <p:cNvSpPr/>
          <p:nvPr/>
        </p:nvSpPr>
        <p:spPr>
          <a:xfrm>
            <a:off x="2109375" y="1959825"/>
            <a:ext cx="2333700" cy="304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99" name="Google Shape;499;p61"/>
          <p:cNvSpPr/>
          <p:nvPr/>
        </p:nvSpPr>
        <p:spPr>
          <a:xfrm>
            <a:off x="2821248" y="2185067"/>
            <a:ext cx="909900" cy="765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00" name="Google Shape;500;p61"/>
          <p:cNvSpPr/>
          <p:nvPr/>
        </p:nvSpPr>
        <p:spPr>
          <a:xfrm>
            <a:off x="2821248" y="3097856"/>
            <a:ext cx="909900" cy="765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01" name="Google Shape;501;p61"/>
          <p:cNvSpPr/>
          <p:nvPr/>
        </p:nvSpPr>
        <p:spPr>
          <a:xfrm>
            <a:off x="2821248" y="4010644"/>
            <a:ext cx="909900" cy="765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02" name="Google Shape;502;p61"/>
          <p:cNvSpPr/>
          <p:nvPr/>
        </p:nvSpPr>
        <p:spPr>
          <a:xfrm>
            <a:off x="4715827" y="1959825"/>
            <a:ext cx="2333700" cy="304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03" name="Google Shape;503;p61"/>
          <p:cNvSpPr txBox="1"/>
          <p:nvPr/>
        </p:nvSpPr>
        <p:spPr>
          <a:xfrm>
            <a:off x="789500" y="2953800"/>
            <a:ext cx="13200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纸张1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4" name="Google Shape;504;p61"/>
          <p:cNvSpPr txBox="1"/>
          <p:nvPr/>
        </p:nvSpPr>
        <p:spPr>
          <a:xfrm>
            <a:off x="7049525" y="2953800"/>
            <a:ext cx="13200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纸张2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5" name="Google Shape;505;p61"/>
          <p:cNvSpPr/>
          <p:nvPr/>
        </p:nvSpPr>
        <p:spPr>
          <a:xfrm>
            <a:off x="5427723" y="2185055"/>
            <a:ext cx="909900" cy="765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06" name="Google Shape;506;p61"/>
          <p:cNvSpPr/>
          <p:nvPr/>
        </p:nvSpPr>
        <p:spPr>
          <a:xfrm>
            <a:off x="5427723" y="3097843"/>
            <a:ext cx="909900" cy="765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07" name="Google Shape;507;p61"/>
          <p:cNvSpPr/>
          <p:nvPr/>
        </p:nvSpPr>
        <p:spPr>
          <a:xfrm>
            <a:off x="5427723" y="4010631"/>
            <a:ext cx="909900" cy="765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像AI一样生成图像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13" name="Google Shape;513;p62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14" name="Google Shape;514;p6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2"/>
          <p:cNvSpPr txBox="1"/>
          <p:nvPr/>
        </p:nvSpPr>
        <p:spPr>
          <a:xfrm>
            <a:off x="-69300" y="855475"/>
            <a:ext cx="426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/>
                <a:latin typeface="Rubik"/>
                <a:ea typeface="Rubik"/>
                <a:cs typeface="Rubik"/>
                <a:sym typeface="Rubik"/>
              </a:rPr>
              <a:t>工作表1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784788" y="1275950"/>
            <a:ext cx="2552100" cy="3326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1563288" y="1522275"/>
            <a:ext cx="995100" cy="83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1563288" y="2520500"/>
            <a:ext cx="995100" cy="83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1563288" y="3518725"/>
            <a:ext cx="995100" cy="83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20" name="Google Shape;520;p62"/>
          <p:cNvSpPr txBox="1"/>
          <p:nvPr/>
        </p:nvSpPr>
        <p:spPr>
          <a:xfrm>
            <a:off x="3935700" y="789425"/>
            <a:ext cx="5001600" cy="3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学生A（检查者）：</a:t>
            </a:r>
            <a:endParaRPr sz="2400" b="1" u="sng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Char char="●"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向学生B阅读你的指令表上的指示。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Char char="●"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指导学生B使用工作表1。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学生B：</a:t>
            </a:r>
            <a:endParaRPr sz="2400" b="1" u="sng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Char char="●"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遵循学生A的指示。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Char char="●"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使用工作表1和铅笔。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反思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26" name="Google Shape;526;p63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27" name="Google Shape;527;p6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3"/>
          <p:cNvSpPr txBox="1"/>
          <p:nvPr/>
        </p:nvSpPr>
        <p:spPr>
          <a:xfrm>
            <a:off x="4019350" y="835825"/>
            <a:ext cx="4917900" cy="3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AutoNum type="arabicPeriod"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为什么你的最终画作比第一幅“更好”？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Font typeface="Roboto" panose="02000000000000000000"/>
              <a:buAutoNum type="arabicPeriod"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人工智能可以以类似的方式生成图片。就像我们一样，它们需要为每幅“绘制”的图像获得反馈。为什么人工智能需要接收</a:t>
            </a:r>
            <a:r>
              <a:rPr lang="en-GB" sz="2400" b="1" i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反馈</a:t>
            </a: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？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9" name="Google Shape;529;p63"/>
          <p:cNvSpPr/>
          <p:nvPr/>
        </p:nvSpPr>
        <p:spPr>
          <a:xfrm>
            <a:off x="636300" y="835825"/>
            <a:ext cx="3250500" cy="423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1627857" y="1149561"/>
            <a:ext cx="1267200" cy="106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31" name="Google Shape;531;p63"/>
          <p:cNvSpPr/>
          <p:nvPr/>
        </p:nvSpPr>
        <p:spPr>
          <a:xfrm>
            <a:off x="1627857" y="2420968"/>
            <a:ext cx="1267200" cy="106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32" name="Google Shape;532;p63"/>
          <p:cNvSpPr/>
          <p:nvPr/>
        </p:nvSpPr>
        <p:spPr>
          <a:xfrm>
            <a:off x="1627857" y="3692375"/>
            <a:ext cx="1267200" cy="1066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pic>
        <p:nvPicPr>
          <p:cNvPr id="533" name="Google Shape;533;p63"/>
          <p:cNvPicPr preferRelativeResize="0"/>
          <p:nvPr/>
        </p:nvPicPr>
        <p:blipFill rotWithShape="1">
          <a:blip r:embed="rId2"/>
          <a:srcRect b="71106"/>
          <a:stretch>
            <a:fillRect/>
          </a:stretch>
        </p:blipFill>
        <p:spPr>
          <a:xfrm>
            <a:off x="1504303" y="1360926"/>
            <a:ext cx="1514569" cy="6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3"/>
          <p:cNvPicPr preferRelativeResize="0"/>
          <p:nvPr/>
        </p:nvPicPr>
        <p:blipFill rotWithShape="1">
          <a:blip r:embed="rId2"/>
          <a:srcRect t="31454" b="37429"/>
          <a:stretch>
            <a:fillRect/>
          </a:stretch>
        </p:blipFill>
        <p:spPr>
          <a:xfrm>
            <a:off x="1558378" y="2609678"/>
            <a:ext cx="1406432" cy="6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3"/>
          <p:cNvPicPr preferRelativeResize="0"/>
          <p:nvPr/>
        </p:nvPicPr>
        <p:blipFill rotWithShape="1">
          <a:blip r:embed="rId2"/>
          <a:srcRect t="67009"/>
          <a:stretch>
            <a:fillRect/>
          </a:stretch>
        </p:blipFill>
        <p:spPr>
          <a:xfrm>
            <a:off x="1598349" y="3881085"/>
            <a:ext cx="1326509" cy="689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41" name="Google Shape;541;p64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“试错。再试一次。”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42" name="Google Shape;542;p64"/>
          <p:cNvPicPr preferRelativeResize="0"/>
          <p:nvPr/>
        </p:nvPicPr>
        <p:blipFill rotWithShape="1">
          <a:blip r:embed="rId1"/>
          <a:srcRect r="89131" b="7655"/>
          <a:stretch>
            <a:fillRect/>
          </a:stretch>
        </p:blipFill>
        <p:spPr>
          <a:xfrm>
            <a:off x="1329431" y="816875"/>
            <a:ext cx="1014267" cy="41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4"/>
          <p:cNvSpPr/>
          <p:nvPr/>
        </p:nvSpPr>
        <p:spPr>
          <a:xfrm>
            <a:off x="2725950" y="1629588"/>
            <a:ext cx="3692100" cy="248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u="sng">
                <a:solidFill/>
                <a:latin typeface="Bitter"/>
                <a:ea typeface="Bitter"/>
                <a:cs typeface="Bitter"/>
                <a:sym typeface="Bitter"/>
              </a:rPr>
              <a:t>预测</a:t>
            </a:r>
            <a:r>
              <a:rPr lang="en-GB" sz="2200" b="1">
                <a:solidFill/>
                <a:latin typeface="Bitter"/>
                <a:ea typeface="Bitter"/>
                <a:cs typeface="Bitter"/>
                <a:sym typeface="Bitter"/>
              </a:rPr>
              <a:t>: AI收到了什么反馈？</a:t>
            </a:r>
            <a:endParaRPr sz="22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44" name="Google Shape;544;p64"/>
          <p:cNvSpPr/>
          <p:nvPr/>
        </p:nvSpPr>
        <p:spPr>
          <a:xfrm>
            <a:off x="7730550" y="816875"/>
            <a:ext cx="1020000" cy="374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pic>
        <p:nvPicPr>
          <p:cNvPr id="545" name="Google Shape;545;p64"/>
          <p:cNvPicPr preferRelativeResize="0"/>
          <p:nvPr/>
        </p:nvPicPr>
        <p:blipFill rotWithShape="1">
          <a:blip r:embed="rId1"/>
          <a:srcRect l="55966" r="33165" b="8675"/>
          <a:stretch>
            <a:fillRect/>
          </a:stretch>
        </p:blipFill>
        <p:spPr>
          <a:xfrm>
            <a:off x="6800307" y="839656"/>
            <a:ext cx="1014267" cy="406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51" name="Google Shape;551;p65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“试错。再试一次。”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52" name="Google Shape;552;p65"/>
          <p:cNvSpPr/>
          <p:nvPr/>
        </p:nvSpPr>
        <p:spPr>
          <a:xfrm>
            <a:off x="7730550" y="816875"/>
            <a:ext cx="1020000" cy="374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1581" y="816875"/>
            <a:ext cx="5109420" cy="42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5"/>
          <p:cNvSpPr txBox="1"/>
          <p:nvPr/>
        </p:nvSpPr>
        <p:spPr>
          <a:xfrm>
            <a:off x="5610825" y="835825"/>
            <a:ext cx="3326400" cy="3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你能识别出 </a:t>
            </a:r>
            <a:r>
              <a:rPr lang="en-GB" sz="2400" b="1" i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哪里</a:t>
            </a: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正在向AI提供反馈吗？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在AI中，</a:t>
            </a:r>
            <a:r>
              <a:rPr lang="en-GB" sz="2400" b="1" u="sng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生成对抗网络</a:t>
            </a: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（GAN）是一种用于生成图像的系统。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60" name="Google Shape;560;p66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生成对抗网络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61" name="Google Shape;561;p66"/>
          <p:cNvSpPr/>
          <p:nvPr/>
        </p:nvSpPr>
        <p:spPr>
          <a:xfrm>
            <a:off x="7730550" y="816875"/>
            <a:ext cx="1020000" cy="374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62" name="Google Shape;562;p66"/>
          <p:cNvSpPr txBox="1"/>
          <p:nvPr/>
        </p:nvSpPr>
        <p:spPr>
          <a:xfrm>
            <a:off x="4468600" y="816875"/>
            <a:ext cx="4552500" cy="4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生成器</a:t>
            </a:r>
            <a:r>
              <a:rPr lang="en-GB" sz="2200" b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2200" b="1">
                <a:solidFill>
                  <a:srgbClr val="47C2F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生成一张图片并“展示”给</a:t>
            </a: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判别器</a:t>
            </a:r>
            <a:r>
              <a:rPr lang="en-GB" sz="2200" b="1">
                <a:solidFill>
                  <a:srgbClr val="FF67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。</a:t>
            </a:r>
            <a:r>
              <a:rPr lang="en-GB" sz="2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sz="2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判别器</a:t>
            </a:r>
            <a:r>
              <a:rPr lang="en-GB" sz="2200" b="1">
                <a:solidFill>
                  <a:srgbClr val="FF67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评估图片是真实的还是伪造的。</a:t>
            </a:r>
            <a:r>
              <a:rPr lang="en-GB" sz="2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evaluates whether the image is real or fake.</a:t>
            </a:r>
            <a:endParaRPr sz="2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根据</a:t>
            </a:r>
            <a:r>
              <a:rPr lang="en-GB" sz="2200" b="1">
                <a:solidFill>
                  <a:srgbClr val="FF67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判别器</a:t>
            </a:r>
            <a:r>
              <a:rPr lang="en-GB" sz="2200" b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的</a:t>
            </a: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2200" b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反馈</a:t>
            </a: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，</a:t>
            </a:r>
            <a:r>
              <a:rPr lang="en-GB" sz="2200" b="1">
                <a:solidFill>
                  <a:srgbClr val="47C2F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生成器</a:t>
            </a: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调整其过程以生成更好的图片。</a:t>
            </a:r>
            <a:endParaRPr sz="2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这个循环重复</a:t>
            </a:r>
            <a:r>
              <a:rPr lang="en-GB" sz="2200" i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多次</a:t>
            </a: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，</a:t>
            </a:r>
            <a:r>
              <a:rPr lang="en-GB" sz="2200" b="1">
                <a:solidFill>
                  <a:srgbClr val="47C2F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生成器</a:t>
            </a:r>
            <a:r>
              <a:rPr lang="en-GB" sz="22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随着时间的推移不断改进其创作。</a:t>
            </a:r>
            <a:endParaRPr sz="22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63" name="Google Shape;563;p66"/>
          <p:cNvPicPr preferRelativeResize="0"/>
          <p:nvPr/>
        </p:nvPicPr>
        <p:blipFill rotWithShape="1">
          <a:blip r:embed="rId1"/>
          <a:srcRect l="21346"/>
          <a:stretch>
            <a:fillRect/>
          </a:stretch>
        </p:blipFill>
        <p:spPr>
          <a:xfrm>
            <a:off x="77725" y="1269313"/>
            <a:ext cx="4425201" cy="28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轮到你了（再来一次）！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69" name="Google Shape;569;p6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7"/>
          <p:cNvSpPr txBox="1"/>
          <p:nvPr/>
        </p:nvSpPr>
        <p:spPr>
          <a:xfrm>
            <a:off x="3486225" y="855475"/>
            <a:ext cx="5451000" cy="4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每位学生将收到一张纸，上面有3个用铅笔涂满的方框。</a:t>
            </a: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想象这个方框是一块画布，而你的</a:t>
            </a:r>
            <a:r>
              <a:rPr lang="en-GB" sz="2200" b="1">
                <a:solidFill/>
                <a:latin typeface="Rubik"/>
                <a:ea typeface="Rubik"/>
                <a:cs typeface="Rubik"/>
                <a:sym typeface="Rubik"/>
              </a:rPr>
              <a:t>橡皮擦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就是你的创作工具。我将一步步指导你。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然后我会在教室里走动，提供反馈。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我们将重复这个过程两次。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1" name="Google Shape;571;p67"/>
          <p:cNvSpPr txBox="1"/>
          <p:nvPr/>
        </p:nvSpPr>
        <p:spPr>
          <a:xfrm>
            <a:off x="-69300" y="855475"/>
            <a:ext cx="426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/>
                <a:latin typeface="Rubik"/>
                <a:ea typeface="Rubik"/>
                <a:cs typeface="Rubik"/>
                <a:sym typeface="Rubik"/>
              </a:rPr>
              <a:t>第二张纸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2" name="Google Shape;572;p67"/>
          <p:cNvSpPr/>
          <p:nvPr/>
        </p:nvSpPr>
        <p:spPr>
          <a:xfrm>
            <a:off x="784788" y="1275950"/>
            <a:ext cx="2552100" cy="3326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73" name="Google Shape;573;p67"/>
          <p:cNvSpPr/>
          <p:nvPr/>
        </p:nvSpPr>
        <p:spPr>
          <a:xfrm>
            <a:off x="1563288" y="1598475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74" name="Google Shape;574;p67"/>
          <p:cNvSpPr/>
          <p:nvPr/>
        </p:nvSpPr>
        <p:spPr>
          <a:xfrm>
            <a:off x="1563288" y="2596700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75" name="Google Shape;575;p67"/>
          <p:cNvSpPr/>
          <p:nvPr/>
        </p:nvSpPr>
        <p:spPr>
          <a:xfrm>
            <a:off x="1563288" y="3594925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8"/>
          <p:cNvSpPr txBox="1"/>
          <p:nvPr>
            <p:ph type="ctrTitle"/>
          </p:nvPr>
        </p:nvSpPr>
        <p:spPr>
          <a:xfrm>
            <a:off x="311700" y="485700"/>
            <a:ext cx="8520600" cy="41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活动调整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81" name="Google Shape;581;p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8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>
            <p:ph type="title"/>
          </p:nvPr>
        </p:nvSpPr>
        <p:spPr>
          <a:xfrm>
            <a:off x="311700" y="1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这些人</a:t>
            </a:r>
            <a:r>
              <a:rPr lang="en-GB" sz="30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有创造力</a:t>
            </a:r>
            <a:r>
              <a:rPr lang="en-GB" sz="30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吗？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?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1" name="Google Shape;391;p51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92" name="Google Shape;392;p5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1" descr="loml — TAYLOR SWIFT + guitar 🎸 during The Eras Tour..."/>
          <p:cNvPicPr preferRelativeResize="0"/>
          <p:nvPr/>
        </p:nvPicPr>
        <p:blipFill rotWithShape="1">
          <a:blip r:embed="rId2"/>
          <a:srcRect r="17328"/>
          <a:stretch>
            <a:fillRect/>
          </a:stretch>
        </p:blipFill>
        <p:spPr>
          <a:xfrm>
            <a:off x="318588" y="947900"/>
            <a:ext cx="1952200" cy="3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1" descr="nba all star verizon slam dunk GIF by NBA"/>
          <p:cNvPicPr preferRelativeResize="0"/>
          <p:nvPr/>
        </p:nvPicPr>
        <p:blipFill rotWithShape="1">
          <a:blip r:embed="rId3"/>
          <a:srcRect l="29205" r="29844"/>
          <a:stretch>
            <a:fillRect/>
          </a:stretch>
        </p:blipFill>
        <p:spPr>
          <a:xfrm>
            <a:off x="6390625" y="947900"/>
            <a:ext cx="2434793" cy="3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1" descr="a soccer player with the number 22 on their back"/>
          <p:cNvPicPr preferRelativeResize="0"/>
          <p:nvPr/>
        </p:nvPicPr>
        <p:blipFill rotWithShape="1">
          <a:blip r:embed="rId4"/>
          <a:srcRect r="30608"/>
          <a:stretch>
            <a:fillRect/>
          </a:stretch>
        </p:blipFill>
        <p:spPr>
          <a:xfrm>
            <a:off x="2270775" y="947888"/>
            <a:ext cx="4119851" cy="33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另一种方式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 AI 可以生成图像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88" name="Google Shape;588;p69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89" name="Google Shape;589;p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9"/>
          <p:cNvSpPr/>
          <p:nvPr/>
        </p:nvSpPr>
        <p:spPr>
          <a:xfrm>
            <a:off x="784788" y="1352150"/>
            <a:ext cx="2552100" cy="3326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91" name="Google Shape;591;p69"/>
          <p:cNvSpPr txBox="1"/>
          <p:nvPr/>
        </p:nvSpPr>
        <p:spPr>
          <a:xfrm>
            <a:off x="3959250" y="777638"/>
            <a:ext cx="4978200" cy="3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学生 A:</a:t>
            </a:r>
            <a:endParaRPr sz="2400" b="1" u="sng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AutoNum type="arabicPeriod"/>
            </a:pPr>
            <a:r>
              <a:rPr lang="en-GB" sz="2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按照学生 B 的指示操作。</a:t>
            </a:r>
            <a:endParaRPr sz="24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AutoNum type="arabicPeriod"/>
            </a:pPr>
            <a:r>
              <a:rPr lang="en-GB" sz="2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使用工作表 2 和橡皮擦。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学生 B (橡皮擦指南)</a:t>
            </a:r>
            <a:r>
              <a:rPr lang="en-GB" sz="2400" b="1" u="sng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sz="2400" b="1" u="sng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AutoNum type="arabicPeriod"/>
            </a:pPr>
            <a:r>
              <a:rPr lang="en-GB" sz="2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向学生 A 阅读你的指示表上的指示。</a:t>
            </a:r>
            <a:endParaRPr sz="24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 panose="02000000000000000000"/>
              <a:buAutoNum type="arabicPeriod"/>
            </a:pPr>
            <a:r>
              <a:rPr lang="en-GB" sz="2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指导学生 A 使用工作表 2。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92" name="Google Shape;592;p69"/>
          <p:cNvSpPr txBox="1"/>
          <p:nvPr/>
        </p:nvSpPr>
        <p:spPr>
          <a:xfrm>
            <a:off x="-69300" y="931675"/>
            <a:ext cx="426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/>
                <a:latin typeface="Rubik"/>
                <a:ea typeface="Rubik"/>
                <a:cs typeface="Rubik"/>
                <a:sym typeface="Rubik"/>
              </a:rPr>
              <a:t>工作表 2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3" name="Google Shape;593;p69"/>
          <p:cNvSpPr/>
          <p:nvPr/>
        </p:nvSpPr>
        <p:spPr>
          <a:xfrm>
            <a:off x="1563288" y="1598475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94" name="Google Shape;594;p69"/>
          <p:cNvSpPr/>
          <p:nvPr/>
        </p:nvSpPr>
        <p:spPr>
          <a:xfrm>
            <a:off x="1563288" y="2596700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595" name="Google Shape;595;p69"/>
          <p:cNvSpPr/>
          <p:nvPr/>
        </p:nvSpPr>
        <p:spPr>
          <a:xfrm>
            <a:off x="1563288" y="3594925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反思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01" name="Google Shape;601;p70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02" name="Google Shape;602;p7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0"/>
          <p:cNvSpPr txBox="1"/>
          <p:nvPr/>
        </p:nvSpPr>
        <p:spPr>
          <a:xfrm>
            <a:off x="4019350" y="835825"/>
            <a:ext cx="4917900" cy="3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 panose="02000000000000000000"/>
              <a:buAutoNum type="arabicPeriod"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最终图像是如何从混乱中显现出来的？</a:t>
            </a:r>
            <a:r>
              <a:rPr lang="en-GB" sz="2400" b="1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mess</a:t>
            </a:r>
            <a:r>
              <a:rPr lang="en-GB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?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Font typeface="Roboto" panose="02000000000000000000"/>
              <a:buAutoNum type="arabicPeriod"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人工智能能以类似方式从随机噪声中生成图像。你认为它在每一步是如何决定保留什么和擦除什么的？</a:t>
            </a:r>
            <a:r>
              <a:rPr lang="en-GB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</a:t>
            </a:r>
            <a:r>
              <a:rPr lang="en-GB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images from random noise in a similar manner. How do you think it decides what to </a:t>
            </a:r>
            <a:r>
              <a:rPr lang="en-GB"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keep</a:t>
            </a:r>
            <a:r>
              <a:rPr lang="en-GB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what to </a:t>
            </a:r>
            <a:r>
              <a:rPr lang="en-GB" sz="24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erase</a:t>
            </a:r>
            <a:r>
              <a:rPr lang="en-GB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at each step?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04" name="Google Shape;604;p70"/>
          <p:cNvSpPr/>
          <p:nvPr/>
        </p:nvSpPr>
        <p:spPr>
          <a:xfrm>
            <a:off x="636300" y="835825"/>
            <a:ext cx="3250500" cy="423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05" name="Google Shape;605;p70"/>
          <p:cNvSpPr/>
          <p:nvPr/>
        </p:nvSpPr>
        <p:spPr>
          <a:xfrm>
            <a:off x="1627857" y="1149561"/>
            <a:ext cx="1267200" cy="1066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06" name="Google Shape;606;p70"/>
          <p:cNvSpPr/>
          <p:nvPr/>
        </p:nvSpPr>
        <p:spPr>
          <a:xfrm>
            <a:off x="1627857" y="2420968"/>
            <a:ext cx="1267200" cy="1066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cxnSp>
        <p:nvCxnSpPr>
          <p:cNvPr id="607" name="Google Shape;607;p70"/>
          <p:cNvCxnSpPr>
            <a:stCxn id="605" idx="1"/>
          </p:cNvCxnSpPr>
          <p:nvPr/>
        </p:nvCxnSpPr>
        <p:spPr>
          <a:xfrm rot="10800000" flipH="1">
            <a:off x="1627857" y="1325961"/>
            <a:ext cx="365400" cy="3570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70"/>
          <p:cNvCxnSpPr/>
          <p:nvPr/>
        </p:nvCxnSpPr>
        <p:spPr>
          <a:xfrm rot="10800000">
            <a:off x="1975625" y="1346675"/>
            <a:ext cx="185100" cy="2232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70"/>
          <p:cNvCxnSpPr/>
          <p:nvPr/>
        </p:nvCxnSpPr>
        <p:spPr>
          <a:xfrm rot="10800000" flipH="1">
            <a:off x="2160732" y="1252486"/>
            <a:ext cx="129300" cy="3174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70"/>
          <p:cNvCxnSpPr/>
          <p:nvPr/>
        </p:nvCxnSpPr>
        <p:spPr>
          <a:xfrm rot="10800000">
            <a:off x="2290050" y="1272675"/>
            <a:ext cx="223500" cy="379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70"/>
          <p:cNvCxnSpPr/>
          <p:nvPr/>
        </p:nvCxnSpPr>
        <p:spPr>
          <a:xfrm rot="10800000" flipH="1">
            <a:off x="2513557" y="1345761"/>
            <a:ext cx="129300" cy="3174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70"/>
          <p:cNvCxnSpPr>
            <a:stCxn id="605" idx="3"/>
          </p:cNvCxnSpPr>
          <p:nvPr/>
        </p:nvCxnSpPr>
        <p:spPr>
          <a:xfrm rot="10800000">
            <a:off x="2660157" y="1350861"/>
            <a:ext cx="234900" cy="3321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70"/>
          <p:cNvCxnSpPr/>
          <p:nvPr/>
        </p:nvCxnSpPr>
        <p:spPr>
          <a:xfrm rot="10800000" flipH="1">
            <a:off x="1627857" y="2636099"/>
            <a:ext cx="365400" cy="3570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70"/>
          <p:cNvCxnSpPr/>
          <p:nvPr/>
        </p:nvCxnSpPr>
        <p:spPr>
          <a:xfrm rot="10800000">
            <a:off x="1975625" y="2656813"/>
            <a:ext cx="185100" cy="2232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70"/>
          <p:cNvCxnSpPr/>
          <p:nvPr/>
        </p:nvCxnSpPr>
        <p:spPr>
          <a:xfrm rot="10800000" flipH="1">
            <a:off x="2160732" y="2562624"/>
            <a:ext cx="129300" cy="3174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70"/>
          <p:cNvCxnSpPr/>
          <p:nvPr/>
        </p:nvCxnSpPr>
        <p:spPr>
          <a:xfrm rot="10800000">
            <a:off x="2290050" y="2582813"/>
            <a:ext cx="223500" cy="379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70"/>
          <p:cNvCxnSpPr/>
          <p:nvPr/>
        </p:nvCxnSpPr>
        <p:spPr>
          <a:xfrm rot="10800000" flipH="1">
            <a:off x="2513557" y="2655899"/>
            <a:ext cx="129300" cy="3174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70"/>
          <p:cNvCxnSpPr/>
          <p:nvPr/>
        </p:nvCxnSpPr>
        <p:spPr>
          <a:xfrm rot="10800000">
            <a:off x="2660157" y="2660999"/>
            <a:ext cx="234900" cy="3321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70"/>
          <p:cNvCxnSpPr/>
          <p:nvPr/>
        </p:nvCxnSpPr>
        <p:spPr>
          <a:xfrm rot="10800000">
            <a:off x="1752200" y="2879925"/>
            <a:ext cx="84000" cy="15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70"/>
          <p:cNvCxnSpPr/>
          <p:nvPr/>
        </p:nvCxnSpPr>
        <p:spPr>
          <a:xfrm rot="10800000">
            <a:off x="1909350" y="2875613"/>
            <a:ext cx="84000" cy="15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70"/>
          <p:cNvCxnSpPr/>
          <p:nvPr/>
        </p:nvCxnSpPr>
        <p:spPr>
          <a:xfrm rot="10800000">
            <a:off x="2160675" y="2885475"/>
            <a:ext cx="130800" cy="2307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70"/>
          <p:cNvCxnSpPr/>
          <p:nvPr/>
        </p:nvCxnSpPr>
        <p:spPr>
          <a:xfrm rot="10800000">
            <a:off x="2486175" y="2945288"/>
            <a:ext cx="84000" cy="15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70"/>
          <p:cNvCxnSpPr/>
          <p:nvPr/>
        </p:nvCxnSpPr>
        <p:spPr>
          <a:xfrm rot="10800000" flipH="1">
            <a:off x="1822825" y="2889700"/>
            <a:ext cx="108600" cy="144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70"/>
          <p:cNvCxnSpPr/>
          <p:nvPr/>
        </p:nvCxnSpPr>
        <p:spPr>
          <a:xfrm rot="10800000" flipH="1">
            <a:off x="1978457" y="2905136"/>
            <a:ext cx="159300" cy="1182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70"/>
          <p:cNvCxnSpPr/>
          <p:nvPr/>
        </p:nvCxnSpPr>
        <p:spPr>
          <a:xfrm rot="10800000" flipH="1">
            <a:off x="2291475" y="2951900"/>
            <a:ext cx="194700" cy="1521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70"/>
          <p:cNvCxnSpPr/>
          <p:nvPr/>
        </p:nvCxnSpPr>
        <p:spPr>
          <a:xfrm rot="10800000">
            <a:off x="2702500" y="2984375"/>
            <a:ext cx="84000" cy="15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70"/>
          <p:cNvSpPr/>
          <p:nvPr/>
        </p:nvSpPr>
        <p:spPr>
          <a:xfrm>
            <a:off x="1627857" y="3692375"/>
            <a:ext cx="1267200" cy="1066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cxnSp>
        <p:nvCxnSpPr>
          <p:cNvPr id="628" name="Google Shape;628;p70"/>
          <p:cNvCxnSpPr/>
          <p:nvPr/>
        </p:nvCxnSpPr>
        <p:spPr>
          <a:xfrm rot="10800000" flipH="1">
            <a:off x="2570175" y="2988438"/>
            <a:ext cx="129000" cy="144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70"/>
          <p:cNvCxnSpPr/>
          <p:nvPr/>
        </p:nvCxnSpPr>
        <p:spPr>
          <a:xfrm rot="10800000" flipH="1">
            <a:off x="2783175" y="2990975"/>
            <a:ext cx="108600" cy="144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70"/>
          <p:cNvCxnSpPr/>
          <p:nvPr/>
        </p:nvCxnSpPr>
        <p:spPr>
          <a:xfrm rot="10800000" flipH="1">
            <a:off x="1627957" y="3871849"/>
            <a:ext cx="365400" cy="3570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70"/>
          <p:cNvCxnSpPr/>
          <p:nvPr/>
        </p:nvCxnSpPr>
        <p:spPr>
          <a:xfrm rot="10800000">
            <a:off x="1975725" y="3892563"/>
            <a:ext cx="185100" cy="2232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70"/>
          <p:cNvCxnSpPr/>
          <p:nvPr/>
        </p:nvCxnSpPr>
        <p:spPr>
          <a:xfrm rot="10800000" flipH="1">
            <a:off x="2160832" y="3798374"/>
            <a:ext cx="129300" cy="3174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70"/>
          <p:cNvCxnSpPr/>
          <p:nvPr/>
        </p:nvCxnSpPr>
        <p:spPr>
          <a:xfrm rot="10800000">
            <a:off x="2290150" y="3818563"/>
            <a:ext cx="223500" cy="379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70"/>
          <p:cNvCxnSpPr/>
          <p:nvPr/>
        </p:nvCxnSpPr>
        <p:spPr>
          <a:xfrm rot="10800000" flipH="1">
            <a:off x="2513657" y="3891649"/>
            <a:ext cx="129300" cy="3174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70"/>
          <p:cNvCxnSpPr/>
          <p:nvPr/>
        </p:nvCxnSpPr>
        <p:spPr>
          <a:xfrm rot="10800000">
            <a:off x="2660257" y="3896749"/>
            <a:ext cx="234900" cy="3321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70"/>
          <p:cNvCxnSpPr/>
          <p:nvPr/>
        </p:nvCxnSpPr>
        <p:spPr>
          <a:xfrm rot="10800000">
            <a:off x="1752300" y="4115675"/>
            <a:ext cx="84000" cy="15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70"/>
          <p:cNvCxnSpPr/>
          <p:nvPr/>
        </p:nvCxnSpPr>
        <p:spPr>
          <a:xfrm rot="10800000">
            <a:off x="1909450" y="4111363"/>
            <a:ext cx="84000" cy="15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70"/>
          <p:cNvCxnSpPr/>
          <p:nvPr/>
        </p:nvCxnSpPr>
        <p:spPr>
          <a:xfrm rot="10800000">
            <a:off x="2160775" y="4121225"/>
            <a:ext cx="130800" cy="2307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70"/>
          <p:cNvCxnSpPr/>
          <p:nvPr/>
        </p:nvCxnSpPr>
        <p:spPr>
          <a:xfrm rot="10800000">
            <a:off x="2486275" y="4181038"/>
            <a:ext cx="84000" cy="15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70"/>
          <p:cNvCxnSpPr/>
          <p:nvPr/>
        </p:nvCxnSpPr>
        <p:spPr>
          <a:xfrm rot="10800000" flipH="1">
            <a:off x="1822925" y="4125450"/>
            <a:ext cx="108600" cy="144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70"/>
          <p:cNvCxnSpPr/>
          <p:nvPr/>
        </p:nvCxnSpPr>
        <p:spPr>
          <a:xfrm rot="10800000" flipH="1">
            <a:off x="1978557" y="4140886"/>
            <a:ext cx="159300" cy="1182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70"/>
          <p:cNvCxnSpPr/>
          <p:nvPr/>
        </p:nvCxnSpPr>
        <p:spPr>
          <a:xfrm rot="10800000" flipH="1">
            <a:off x="2291575" y="4187650"/>
            <a:ext cx="194700" cy="1521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70"/>
          <p:cNvCxnSpPr/>
          <p:nvPr/>
        </p:nvCxnSpPr>
        <p:spPr>
          <a:xfrm rot="10800000">
            <a:off x="2702600" y="4220125"/>
            <a:ext cx="84000" cy="15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70"/>
          <p:cNvCxnSpPr/>
          <p:nvPr/>
        </p:nvCxnSpPr>
        <p:spPr>
          <a:xfrm rot="10800000" flipH="1">
            <a:off x="2570275" y="4224188"/>
            <a:ext cx="129000" cy="144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70"/>
          <p:cNvCxnSpPr/>
          <p:nvPr/>
        </p:nvCxnSpPr>
        <p:spPr>
          <a:xfrm rot="10800000" flipH="1">
            <a:off x="2783275" y="4226725"/>
            <a:ext cx="108600" cy="144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70"/>
          <p:cNvSpPr/>
          <p:nvPr/>
        </p:nvSpPr>
        <p:spPr>
          <a:xfrm rot="10800000">
            <a:off x="1633550" y="3701000"/>
            <a:ext cx="510000" cy="501600"/>
          </a:xfrm>
          <a:prstGeom prst="triangle">
            <a:avLst>
              <a:gd name="adj" fmla="val 10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47" name="Google Shape;647;p70"/>
          <p:cNvSpPr/>
          <p:nvPr/>
        </p:nvSpPr>
        <p:spPr>
          <a:xfrm rot="-5400000">
            <a:off x="2384625" y="3699650"/>
            <a:ext cx="500100" cy="501600"/>
          </a:xfrm>
          <a:prstGeom prst="triangle">
            <a:avLst>
              <a:gd name="adj" fmla="val 10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48" name="Google Shape;648;p70"/>
          <p:cNvSpPr/>
          <p:nvPr/>
        </p:nvSpPr>
        <p:spPr>
          <a:xfrm rot="-4367078">
            <a:off x="2236358" y="3801550"/>
            <a:ext cx="325377" cy="356124"/>
          </a:xfrm>
          <a:prstGeom prst="triangle">
            <a:avLst>
              <a:gd name="adj" fmla="val 10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49" name="Google Shape;649;p70"/>
          <p:cNvSpPr/>
          <p:nvPr/>
        </p:nvSpPr>
        <p:spPr>
          <a:xfrm rot="8749474">
            <a:off x="2046121" y="3733077"/>
            <a:ext cx="225910" cy="392241"/>
          </a:xfrm>
          <a:prstGeom prst="triangle">
            <a:avLst>
              <a:gd name="adj" fmla="val 10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50" name="Google Shape;650;p70"/>
          <p:cNvSpPr/>
          <p:nvPr/>
        </p:nvSpPr>
        <p:spPr>
          <a:xfrm rot="-5396829">
            <a:off x="2108771" y="3685544"/>
            <a:ext cx="325200" cy="356100"/>
          </a:xfrm>
          <a:prstGeom prst="triangle">
            <a:avLst>
              <a:gd name="adj" fmla="val 10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51" name="Google Shape;651;p70"/>
          <p:cNvSpPr/>
          <p:nvPr/>
        </p:nvSpPr>
        <p:spPr>
          <a:xfrm rot="-5396829">
            <a:off x="2226321" y="3726819"/>
            <a:ext cx="325200" cy="356100"/>
          </a:xfrm>
          <a:prstGeom prst="triangle">
            <a:avLst>
              <a:gd name="adj" fmla="val 10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52" name="Google Shape;652;p70"/>
          <p:cNvSpPr/>
          <p:nvPr/>
        </p:nvSpPr>
        <p:spPr>
          <a:xfrm rot="-3575795">
            <a:off x="2025311" y="3805762"/>
            <a:ext cx="252527" cy="183791"/>
          </a:xfrm>
          <a:prstGeom prst="triangle">
            <a:avLst>
              <a:gd name="adj" fmla="val 100000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58" name="Google Shape;658;p71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“从混乱中擦除”以揭示图像。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59" name="Google Shape;659;p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49475" y="826550"/>
            <a:ext cx="4134900" cy="41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1"/>
          <p:cNvSpPr txBox="1"/>
          <p:nvPr/>
        </p:nvSpPr>
        <p:spPr>
          <a:xfrm>
            <a:off x="5258675" y="835825"/>
            <a:ext cx="3678600" cy="3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起初，图像看起来像一团嘈杂的混乱。</a:t>
            </a:r>
            <a:r>
              <a:rPr lang="en-GB" sz="2400" b="1" i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noisy</a:t>
            </a:r>
            <a:r>
              <a:rPr lang="en-GB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mess.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在AI中，</a:t>
            </a:r>
            <a:r>
              <a:rPr lang="en-GB" sz="2400" b="1" u="sng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扩散模型</a:t>
            </a: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是一种通过</a:t>
            </a:r>
            <a:r>
              <a:rPr lang="en-GB" sz="2400" b="1" i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去除</a:t>
            </a:r>
            <a:r>
              <a:rPr lang="en-GB" sz="2400" b="1" i="1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噪声</a:t>
            </a: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来生成图像的系统。</a:t>
            </a:r>
            <a:br>
              <a:rPr lang="en-GB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br>
              <a:rPr lang="en-GB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GB" sz="2400">
                <a:solidFill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经过多次尝试，一幅细节丰富的图像便显现出来！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2"/>
          <p:cNvSpPr txBox="1"/>
          <p:nvPr>
            <p:ph type="ctrTitle"/>
          </p:nvPr>
        </p:nvSpPr>
        <p:spPr>
          <a:xfrm>
            <a:off x="311700" y="485700"/>
            <a:ext cx="8520600" cy="41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回顾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66" name="Google Shape;666;p7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2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3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AI生成图像的两种方式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73" name="Google Shape;673;p73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74" name="Google Shape;674;p7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3"/>
          <p:cNvSpPr txBox="1"/>
          <p:nvPr/>
        </p:nvSpPr>
        <p:spPr>
          <a:xfrm>
            <a:off x="1776825" y="777350"/>
            <a:ext cx="25521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/>
                <a:latin typeface="Rubik"/>
                <a:ea typeface="Rubik"/>
                <a:cs typeface="Rubik"/>
                <a:sym typeface="Rubik"/>
              </a:rPr>
              <a:t>“试错法。</a:t>
            </a:r>
            <a:br>
              <a:rPr lang="en-GB" sz="1800" b="1">
                <a:latin typeface="Rubik"/>
                <a:ea typeface="Rubik"/>
                <a:cs typeface="Rubik"/>
                <a:sym typeface="Rubik"/>
              </a:rPr>
            </a:br>
            <a:r>
              <a:rPr lang="en-GB" sz="1800" b="1">
                <a:solidFill/>
                <a:latin typeface="Rubik"/>
                <a:ea typeface="Rubik"/>
                <a:cs typeface="Rubik"/>
                <a:sym typeface="Rubik"/>
              </a:rPr>
              <a:t>再试一次。”</a:t>
            </a:r>
            <a:endParaRPr sz="18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6" name="Google Shape;676;p73"/>
          <p:cNvSpPr txBox="1"/>
          <p:nvPr/>
        </p:nvSpPr>
        <p:spPr>
          <a:xfrm>
            <a:off x="4521225" y="753875"/>
            <a:ext cx="31398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/>
                <a:latin typeface="Rubik"/>
                <a:ea typeface="Rubik"/>
                <a:cs typeface="Rubik"/>
                <a:sym typeface="Rubik"/>
              </a:rPr>
              <a:t>“</a:t>
            </a:r>
            <a:r>
              <a:rPr lang="en-GB" sz="1800" b="1">
                <a:solidFill/>
                <a:latin typeface="Rubik"/>
                <a:ea typeface="Rubik"/>
                <a:cs typeface="Rubik"/>
                <a:sym typeface="Rubik"/>
              </a:rPr>
              <a:t>从混乱中擦除”以揭示图像。</a:t>
            </a:r>
            <a:endParaRPr sz="18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7" name="Google Shape;677;p73"/>
          <p:cNvSpPr/>
          <p:nvPr/>
        </p:nvSpPr>
        <p:spPr>
          <a:xfrm>
            <a:off x="1776813" y="1528125"/>
            <a:ext cx="2552100" cy="3326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78" name="Google Shape;678;p73"/>
          <p:cNvSpPr/>
          <p:nvPr/>
        </p:nvSpPr>
        <p:spPr>
          <a:xfrm>
            <a:off x="2555313" y="1774450"/>
            <a:ext cx="995100" cy="8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79" name="Google Shape;679;p73"/>
          <p:cNvSpPr/>
          <p:nvPr/>
        </p:nvSpPr>
        <p:spPr>
          <a:xfrm>
            <a:off x="2555313" y="2772675"/>
            <a:ext cx="995100" cy="8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80" name="Google Shape;680;p73"/>
          <p:cNvSpPr/>
          <p:nvPr/>
        </p:nvSpPr>
        <p:spPr>
          <a:xfrm>
            <a:off x="2555313" y="3770900"/>
            <a:ext cx="995100" cy="8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81" name="Google Shape;681;p73"/>
          <p:cNvSpPr/>
          <p:nvPr/>
        </p:nvSpPr>
        <p:spPr>
          <a:xfrm>
            <a:off x="4815063" y="1528125"/>
            <a:ext cx="2552100" cy="3326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82" name="Google Shape;682;p73"/>
          <p:cNvSpPr/>
          <p:nvPr/>
        </p:nvSpPr>
        <p:spPr>
          <a:xfrm>
            <a:off x="5593563" y="1774450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83" name="Google Shape;683;p73"/>
          <p:cNvSpPr/>
          <p:nvPr/>
        </p:nvSpPr>
        <p:spPr>
          <a:xfrm>
            <a:off x="5593563" y="2772675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84" name="Google Shape;684;p73"/>
          <p:cNvSpPr/>
          <p:nvPr/>
        </p:nvSpPr>
        <p:spPr>
          <a:xfrm>
            <a:off x="5593563" y="3770900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4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AI生成图像的两种方式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90" name="Google Shape;690;p74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91" name="Google Shape;691;p7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4"/>
          <p:cNvSpPr txBox="1"/>
          <p:nvPr/>
        </p:nvSpPr>
        <p:spPr>
          <a:xfrm>
            <a:off x="1776825" y="777450"/>
            <a:ext cx="25521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/>
                <a:latin typeface="Rubik"/>
                <a:ea typeface="Rubik"/>
                <a:cs typeface="Rubik"/>
                <a:sym typeface="Rubik"/>
              </a:rPr>
              <a:t>生成对抗网络</a:t>
            </a:r>
            <a:r>
              <a:rPr lang="en-GB" sz="1800" b="1">
                <a:latin typeface="Rubik"/>
                <a:ea typeface="Rubik"/>
                <a:cs typeface="Rubik"/>
                <a:sym typeface="Rubik"/>
              </a:rPr>
              <a:t>Adversarial</a:t>
            </a:r>
            <a:r>
              <a:rPr lang="en-GB" sz="1800" b="1">
                <a:latin typeface="Rubik"/>
                <a:ea typeface="Rubik"/>
                <a:cs typeface="Rubik"/>
                <a:sym typeface="Rubik"/>
              </a:rPr>
              <a:t> Network</a:t>
            </a:r>
            <a:endParaRPr sz="18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3" name="Google Shape;693;p74"/>
          <p:cNvSpPr txBox="1"/>
          <p:nvPr/>
        </p:nvSpPr>
        <p:spPr>
          <a:xfrm>
            <a:off x="3960975" y="939050"/>
            <a:ext cx="42603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/>
                <a:latin typeface="Rubik"/>
                <a:ea typeface="Rubik"/>
                <a:cs typeface="Rubik"/>
                <a:sym typeface="Rubik"/>
              </a:rPr>
              <a:t>扩散模型</a:t>
            </a:r>
            <a:endParaRPr sz="18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4" name="Google Shape;694;p74"/>
          <p:cNvSpPr/>
          <p:nvPr/>
        </p:nvSpPr>
        <p:spPr>
          <a:xfrm>
            <a:off x="1776813" y="1528125"/>
            <a:ext cx="2552100" cy="3326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95" name="Google Shape;695;p74"/>
          <p:cNvSpPr/>
          <p:nvPr/>
        </p:nvSpPr>
        <p:spPr>
          <a:xfrm>
            <a:off x="2555313" y="1774450"/>
            <a:ext cx="995100" cy="8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96" name="Google Shape;696;p74"/>
          <p:cNvSpPr/>
          <p:nvPr/>
        </p:nvSpPr>
        <p:spPr>
          <a:xfrm>
            <a:off x="2555313" y="2772675"/>
            <a:ext cx="995100" cy="8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97" name="Google Shape;697;p74"/>
          <p:cNvSpPr/>
          <p:nvPr/>
        </p:nvSpPr>
        <p:spPr>
          <a:xfrm>
            <a:off x="2555313" y="3770900"/>
            <a:ext cx="995100" cy="83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98" name="Google Shape;698;p74"/>
          <p:cNvSpPr/>
          <p:nvPr/>
        </p:nvSpPr>
        <p:spPr>
          <a:xfrm>
            <a:off x="4815063" y="1528125"/>
            <a:ext cx="2552100" cy="3326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699" name="Google Shape;699;p74"/>
          <p:cNvSpPr/>
          <p:nvPr/>
        </p:nvSpPr>
        <p:spPr>
          <a:xfrm>
            <a:off x="5593563" y="1774450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700" name="Google Shape;700;p74"/>
          <p:cNvSpPr/>
          <p:nvPr/>
        </p:nvSpPr>
        <p:spPr>
          <a:xfrm>
            <a:off x="5593563" y="2772675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701" name="Google Shape;701;p74"/>
          <p:cNvSpPr/>
          <p:nvPr/>
        </p:nvSpPr>
        <p:spPr>
          <a:xfrm>
            <a:off x="5593563" y="3770900"/>
            <a:ext cx="995100" cy="83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5"/>
          <p:cNvSpPr txBox="1"/>
          <p:nvPr>
            <p:ph type="title"/>
          </p:nvPr>
        </p:nvSpPr>
        <p:spPr>
          <a:xfrm>
            <a:off x="311700" y="14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反思问题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07" name="Google Shape;707;p75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08" name="Google Shape;708;p7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75"/>
          <p:cNvSpPr txBox="1"/>
          <p:nvPr/>
        </p:nvSpPr>
        <p:spPr>
          <a:xfrm>
            <a:off x="251200" y="932750"/>
            <a:ext cx="4661400" cy="3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ubik"/>
              <a:buAutoNum type="arabicPeriod"/>
            </a:pP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回想上一节课。</a:t>
            </a: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机器是如何</a:t>
            </a:r>
            <a:r>
              <a:rPr lang="en-GB" sz="2000" b="1" i="1">
                <a:solidFill/>
                <a:latin typeface="Rubik"/>
                <a:ea typeface="Rubik"/>
                <a:cs typeface="Rubik"/>
                <a:sym typeface="Rubik"/>
              </a:rPr>
              <a:t>学习</a:t>
            </a: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某物的外观的？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ubik"/>
              <a:buAutoNum type="arabicPeriod"/>
            </a:pP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人类和机器生成图像的过程有什么</a:t>
            </a:r>
            <a:r>
              <a:rPr lang="en-GB" sz="2000" b="1" i="1">
                <a:solidFill/>
                <a:latin typeface="Rubik"/>
                <a:ea typeface="Rubik"/>
                <a:cs typeface="Rubik"/>
                <a:sym typeface="Rubik"/>
              </a:rPr>
              <a:t>相似之处</a:t>
            </a: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？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ubik"/>
              <a:buAutoNum type="arabicPeriod"/>
            </a:pP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人类和机器生成图像的过程有什么</a:t>
            </a:r>
            <a:r>
              <a:rPr lang="en-GB" sz="2000" b="1" i="1">
                <a:solidFill/>
                <a:latin typeface="Rubik"/>
                <a:ea typeface="Rubik"/>
                <a:cs typeface="Rubik"/>
                <a:sym typeface="Rubik"/>
              </a:rPr>
              <a:t>不同之处</a:t>
            </a: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？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ubik"/>
              <a:buAutoNum type="arabicPeriod"/>
            </a:pP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你对AI/机器是否具有创造力的看法是否有所改变？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10" name="Google Shape;710;p75"/>
          <p:cNvPicPr preferRelativeResize="0"/>
          <p:nvPr/>
        </p:nvPicPr>
        <p:blipFill rotWithShape="1">
          <a:blip r:embed="rId2"/>
          <a:srcRect l="10235" r="15591"/>
          <a:stretch>
            <a:fillRect/>
          </a:stretch>
        </p:blipFill>
        <p:spPr>
          <a:xfrm>
            <a:off x="5099575" y="1133850"/>
            <a:ext cx="3732725" cy="28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6"/>
          <p:cNvSpPr txBox="1"/>
          <p:nvPr>
            <p:ph type="ctrTitle"/>
          </p:nvPr>
        </p:nvSpPr>
        <p:spPr>
          <a:xfrm>
            <a:off x="1796700" y="111500"/>
            <a:ext cx="7232700" cy="174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4500" b="1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第三课：深度伪造</a:t>
            </a:r>
            <a:endParaRPr sz="4500" b="1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16" name="Google Shape;716;p76"/>
          <p:cNvSpPr txBox="1"/>
          <p:nvPr>
            <p:ph type="subTitle" idx="1"/>
          </p:nvPr>
        </p:nvSpPr>
        <p:spPr>
          <a:xfrm>
            <a:off x="572550" y="1858100"/>
            <a:ext cx="8128200" cy="24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在本课中，我们将：</a:t>
            </a:r>
            <a:endParaRPr sz="24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itter"/>
              <a:buChar char="●"/>
            </a:pPr>
            <a:r>
              <a:rPr lang="en-GB" sz="24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探讨AI生成内容的潜在正面与负面应用</a:t>
            </a:r>
            <a:endParaRPr sz="24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itter"/>
              <a:buChar char="●"/>
            </a:pPr>
            <a:r>
              <a:rPr lang="en-GB" sz="24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制定简单准则以减少危害</a:t>
            </a:r>
            <a:endParaRPr sz="24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17" name="Google Shape;717;p76"/>
          <p:cNvPicPr preferRelativeResize="0"/>
          <p:nvPr/>
        </p:nvPicPr>
        <p:blipFill rotWithShape="1">
          <a:blip r:embed="rId2"/>
          <a:srcRect l="29" r="29"/>
          <a:stretch>
            <a:fillRect/>
          </a:stretch>
        </p:blipFill>
        <p:spPr>
          <a:xfrm>
            <a:off x="417400" y="399575"/>
            <a:ext cx="1133075" cy="116252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6"/>
          <p:cNvSpPr txBox="1"/>
          <p:nvPr/>
        </p:nvSpPr>
        <p:spPr>
          <a:xfrm>
            <a:off x="7586725" y="4555238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7"/>
          <p:cNvSpPr txBox="1"/>
          <p:nvPr>
            <p:ph type="title"/>
          </p:nvPr>
        </p:nvSpPr>
        <p:spPr>
          <a:xfrm>
            <a:off x="311700" y="14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热身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24" name="Google Shape;724;p77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25" name="Google Shape;725;p7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7"/>
          <p:cNvSpPr txBox="1"/>
          <p:nvPr/>
        </p:nvSpPr>
        <p:spPr>
          <a:xfrm>
            <a:off x="286500" y="716000"/>
            <a:ext cx="8571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有些人担心AI对人类构成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危险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和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威胁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。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与伙伴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讨论后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，写下：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ubik"/>
              <a:buAutoNum type="arabicPeriod"/>
            </a:pPr>
            <a:r>
              <a:rPr lang="en-GB" sz="2400" b="1" u="sng">
                <a:solidFill/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种AI可用于</a:t>
            </a:r>
            <a:r>
              <a:rPr lang="en-GB" sz="2400" b="1" i="1">
                <a:solidFill/>
                <a:latin typeface="Rubik"/>
                <a:ea typeface="Rubik"/>
                <a:cs typeface="Rubik"/>
                <a:sym typeface="Rubik"/>
              </a:rPr>
              <a:t>善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的方式。</a:t>
            </a:r>
            <a:endParaRPr sz="2400" baseline="30000">
              <a:latin typeface="Rubik"/>
              <a:ea typeface="Rubik"/>
              <a:cs typeface="Rubik"/>
              <a:sym typeface="Rubik"/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ubik"/>
              <a:buAutoNum type="arabicPeriod"/>
            </a:pPr>
            <a:r>
              <a:rPr lang="en-GB" sz="2400" b="1" u="sng">
                <a:solidFill/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种AI可能被用于</a:t>
            </a:r>
            <a:r>
              <a:rPr lang="en-GB" sz="2400" b="1" i="1">
                <a:solidFill/>
                <a:latin typeface="Rubik"/>
                <a:ea typeface="Rubik"/>
                <a:cs typeface="Rubik"/>
                <a:sym typeface="Rubik"/>
              </a:rPr>
              <a:t>恶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的方式。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9144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Font typeface="Rubik"/>
              <a:buAutoNum type="arabicPeriod"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你认为善</a:t>
            </a:r>
            <a:r>
              <a:rPr lang="en-GB" sz="2400" i="1">
                <a:solidFill/>
                <a:latin typeface="Rubik"/>
                <a:ea typeface="Rubik"/>
                <a:cs typeface="Rubik"/>
                <a:sym typeface="Rubik"/>
              </a:rPr>
              <a:t>大于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恶吗？请解释。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8"/>
          <p:cNvSpPr txBox="1"/>
          <p:nvPr>
            <p:ph type="title" idx="4294967295"/>
          </p:nvPr>
        </p:nvSpPr>
        <p:spPr>
          <a:xfrm>
            <a:off x="311700" y="172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这些人中谁</a:t>
            </a:r>
            <a:r>
              <a:rPr lang="en-GB" sz="30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不是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真实的？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32" name="Google Shape;732;p7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8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34" name="Google Shape;734;p78">
            <a:hlinkClick r:id="rId2"/>
          </p:cNvPr>
          <p:cNvSpPr txBox="1"/>
          <p:nvPr/>
        </p:nvSpPr>
        <p:spPr>
          <a:xfrm>
            <a:off x="284125" y="3636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35" name="Google Shape;735;p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95427" y="1581150"/>
            <a:ext cx="2743201" cy="274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7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105364" y="1581150"/>
            <a:ext cx="2743201" cy="274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195253" y="1581142"/>
            <a:ext cx="2753475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8"/>
          <p:cNvSpPr txBox="1"/>
          <p:nvPr>
            <p:ph type="title" idx="4294967295"/>
          </p:nvPr>
        </p:nvSpPr>
        <p:spPr>
          <a:xfrm>
            <a:off x="25" y="7824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没有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一个是“真实的！”这些图片是由AI生成的！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39" name="Google Shape;739;p78"/>
          <p:cNvSpPr txBox="1"/>
          <p:nvPr/>
        </p:nvSpPr>
        <p:spPr>
          <a:xfrm>
            <a:off x="2086938" y="4399550"/>
            <a:ext cx="4970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2"/>
              </a:rPr>
              <a:t>thispersondoesnotexist.com</a:t>
            </a:r>
            <a:endParaRPr sz="2400" b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311700" y="133450"/>
            <a:ext cx="8520600" cy="12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什么是</a:t>
            </a:r>
            <a:r>
              <a:rPr lang="en-GB" sz="30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成为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GB" sz="30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有创造力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的人？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1" name="Google Shape;401;p52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02" name="Google Shape;402;p5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 descr="Elephant Painting GIFs | Tenor"/>
          <p:cNvPicPr preferRelativeResize="0"/>
          <p:nvPr/>
        </p:nvPicPr>
        <p:blipFill rotWithShape="1">
          <a:blip r:embed="rId2"/>
          <a:srcRect b="5669"/>
          <a:stretch>
            <a:fillRect/>
          </a:stretch>
        </p:blipFill>
        <p:spPr>
          <a:xfrm>
            <a:off x="1708700" y="932150"/>
            <a:ext cx="5726600" cy="36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9"/>
          <p:cNvSpPr txBox="1"/>
          <p:nvPr>
            <p:ph type="title" idx="4294967295"/>
          </p:nvPr>
        </p:nvSpPr>
        <p:spPr>
          <a:xfrm>
            <a:off x="3118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回想一下</a:t>
            </a:r>
            <a:r>
              <a:rPr lang="en-GB" sz="26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，人工智能从大量</a:t>
            </a:r>
            <a:r>
              <a:rPr lang="en-GB" sz="26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数据集</a:t>
            </a:r>
            <a:r>
              <a:rPr lang="en-GB" sz="26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中学习。</a:t>
            </a:r>
            <a:endParaRPr sz="26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45" name="Google Shape;745;p7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9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47" name="Google Shape;747;p79">
            <a:hlinkClick r:id="rId2"/>
          </p:cNvPr>
          <p:cNvSpPr txBox="1"/>
          <p:nvPr/>
        </p:nvSpPr>
        <p:spPr>
          <a:xfrm>
            <a:off x="284125" y="3788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8" name="Google Shape;748;p79"/>
          <p:cNvSpPr txBox="1"/>
          <p:nvPr>
            <p:ph type="title" idx="4294967295"/>
          </p:nvPr>
        </p:nvSpPr>
        <p:spPr>
          <a:xfrm>
            <a:off x="118050" y="572925"/>
            <a:ext cx="89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但是，如果它们是在</a:t>
            </a:r>
            <a:r>
              <a:rPr lang="en-GB" sz="26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训练</a:t>
            </a:r>
            <a:r>
              <a:rPr lang="en-GB" sz="26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名人图像上呢？</a:t>
            </a:r>
            <a:endParaRPr sz="26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49" name="Google Shape;749;p7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8038" y="1239475"/>
            <a:ext cx="1545477" cy="228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9"/>
          <p:cNvPicPr preferRelativeResize="0"/>
          <p:nvPr/>
        </p:nvPicPr>
        <p:blipFill rotWithShape="1">
          <a:blip r:embed="rId4"/>
          <a:srcRect t="11979"/>
          <a:stretch>
            <a:fillRect/>
          </a:stretch>
        </p:blipFill>
        <p:spPr>
          <a:xfrm>
            <a:off x="2362200" y="3572150"/>
            <a:ext cx="4419598" cy="15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02663" y="1239475"/>
            <a:ext cx="1745789" cy="2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487612" y="1239475"/>
            <a:ext cx="1970825" cy="22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7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519438" y="1239475"/>
            <a:ext cx="1558697" cy="2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7139137" y="1239475"/>
            <a:ext cx="1886827" cy="228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0"/>
          <p:cNvSpPr txBox="1"/>
          <p:nvPr>
            <p:ph type="title"/>
          </p:nvPr>
        </p:nvSpPr>
        <p:spPr>
          <a:xfrm>
            <a:off x="206850" y="143300"/>
            <a:ext cx="8730300" cy="15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一种 </a:t>
            </a:r>
            <a:r>
              <a:rPr lang="en-GB" sz="30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深度伪造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 是由AI生成的 </a:t>
            </a:r>
            <a:r>
              <a:rPr lang="en-GB" sz="30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视频、图像或语音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，使其看起来像是某人说了或做了他们从未做过的事情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60" name="Google Shape;760;p80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61" name="Google Shape;761;p8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21371" y="1907475"/>
            <a:ext cx="3416749" cy="24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96749" y="1907475"/>
            <a:ext cx="1962214" cy="2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0"/>
          <p:cNvSpPr txBox="1"/>
          <p:nvPr/>
        </p:nvSpPr>
        <p:spPr>
          <a:xfrm>
            <a:off x="4633113" y="4423550"/>
            <a:ext cx="32895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汤姆·克鲁斯（演员）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1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8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深度</a:t>
            </a:r>
            <a:r>
              <a:rPr lang="en-GB" sz="28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伪造</a:t>
            </a:r>
            <a:r>
              <a:rPr lang="en-GB" sz="28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与</a:t>
            </a:r>
            <a:r>
              <a:rPr lang="en-GB" sz="28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真实</a:t>
            </a:r>
            <a:r>
              <a:rPr lang="en-GB" sz="28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图像、视频、语音</a:t>
            </a:r>
            <a:endParaRPr sz="28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70" name="Google Shape;770;p81"/>
          <p:cNvSpPr txBox="1"/>
          <p:nvPr>
            <p:ph type="sldNum" idx="12"/>
          </p:nvPr>
        </p:nvSpPr>
        <p:spPr>
          <a:xfrm>
            <a:off x="7987998" y="4578650"/>
            <a:ext cx="1042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71" name="Google Shape;771;p8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1"/>
          <p:cNvSpPr txBox="1"/>
          <p:nvPr/>
        </p:nvSpPr>
        <p:spPr>
          <a:xfrm>
            <a:off x="0" y="849150"/>
            <a:ext cx="2565300" cy="3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随着AI技术的进步，人类越来越难以识别图像、视频或语音是否“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真实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”。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3" name="Google Shape;773;p81"/>
          <p:cNvSpPr txBox="1"/>
          <p:nvPr/>
        </p:nvSpPr>
        <p:spPr>
          <a:xfrm>
            <a:off x="5524075" y="1046225"/>
            <a:ext cx="3413100" cy="3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ubik"/>
              <a:buAutoNum type="arabicPeriod"/>
            </a:pP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我们可以使用哪些方法来尝试识别深度伪造的图像、视频或语音？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Rubik"/>
              <a:buAutoNum type="arabicPeriod"/>
            </a:pP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当AI生成的内容造成</a:t>
            </a:r>
            <a:r>
              <a:rPr lang="en-GB" sz="2000" b="1">
                <a:solidFill/>
                <a:latin typeface="Rubik"/>
                <a:ea typeface="Rubik"/>
                <a:cs typeface="Rubik"/>
                <a:sym typeface="Rubik"/>
              </a:rPr>
              <a:t>伤害</a:t>
            </a: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时，谁应该承担责任——深度伪造软件的用户还是深度伪造软件的创作者？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74" name="Google Shape;774;p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65300" y="1317800"/>
            <a:ext cx="2886875" cy="2886899"/>
          </a:xfrm>
          <a:prstGeom prst="rect">
            <a:avLst/>
          </a:prstGeom>
          <a:noFill/>
          <a:ln cap="flat" cmpd="sng">
            <a:solidFill>
              <a:srgbClr val="E5E7EB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type="title"/>
          </p:nvPr>
        </p:nvSpPr>
        <p:spPr>
          <a:xfrm>
            <a:off x="311700" y="14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人工智能</a:t>
            </a:r>
            <a:r>
              <a:rPr lang="en-GB" sz="30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AI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能</a:t>
            </a:r>
            <a:r>
              <a:rPr lang="en-GB" sz="30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有创造力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吗？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9" name="Google Shape;409;p53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10" name="Google Shape;410;p5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58889" y="932150"/>
            <a:ext cx="6226214" cy="355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3300" y="3066675"/>
            <a:ext cx="3153500" cy="17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3300" y="306574"/>
            <a:ext cx="3153500" cy="2144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4"/>
          <p:cNvPicPr preferRelativeResize="0"/>
          <p:nvPr/>
        </p:nvPicPr>
        <p:blipFill rotWithShape="1">
          <a:blip r:embed="rId3"/>
          <a:srcRect l="43609" t="26981" r="6407" b="38577"/>
          <a:stretch>
            <a:fillRect/>
          </a:stretch>
        </p:blipFill>
        <p:spPr>
          <a:xfrm>
            <a:off x="5358975" y="3792500"/>
            <a:ext cx="3612547" cy="10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3489750" y="945900"/>
            <a:ext cx="2164500" cy="3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/>
                <a:latin typeface="Bitter"/>
                <a:ea typeface="Bitter"/>
                <a:cs typeface="Bitter"/>
                <a:sym typeface="Bitter"/>
              </a:rPr>
              <a:t>这些是</a:t>
            </a:r>
            <a:r>
              <a:rPr lang="en-GB" sz="3000" b="1" u="sng">
                <a:solidFill/>
                <a:latin typeface="Bitter"/>
                <a:ea typeface="Bitter"/>
                <a:cs typeface="Bitter"/>
                <a:sym typeface="Bitter"/>
              </a:rPr>
              <a:t>由AI创造的</a:t>
            </a:r>
            <a:r>
              <a:rPr lang="en-GB" sz="3000" b="1">
                <a:solidFill/>
                <a:latin typeface="Bitter"/>
                <a:ea typeface="Bitter"/>
                <a:cs typeface="Bitter"/>
                <a:sym typeface="Bitter"/>
              </a:rPr>
              <a:t>。你能相信吗？</a:t>
            </a:r>
            <a:endParaRPr sz="3000" b="1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20" name="Google Shape;420;p54"/>
          <p:cNvPicPr preferRelativeResize="0"/>
          <p:nvPr/>
        </p:nvPicPr>
        <p:blipFill rotWithShape="1">
          <a:blip r:embed="rId4"/>
          <a:srcRect l="6903" r="6478"/>
          <a:stretch>
            <a:fillRect/>
          </a:stretch>
        </p:blipFill>
        <p:spPr>
          <a:xfrm>
            <a:off x="5757200" y="306575"/>
            <a:ext cx="3214325" cy="2087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>
            <p:ph type="ctrTitle"/>
          </p:nvPr>
        </p:nvSpPr>
        <p:spPr>
          <a:xfrm>
            <a:off x="311700" y="485700"/>
            <a:ext cx="8520600" cy="41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让我们学习</a:t>
            </a:r>
            <a:r>
              <a:rPr lang="en-GB" sz="4280" b="1" i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如何</a:t>
            </a: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AI以</a:t>
            </a:r>
            <a:r>
              <a:rPr lang="en-GB" sz="4280" b="1" i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两种</a:t>
            </a: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方式生成图像。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26" name="Google Shape;426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5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机器如何创作：教师示范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33" name="Google Shape;433;p5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6"/>
          <p:cNvSpPr txBox="1"/>
          <p:nvPr/>
        </p:nvSpPr>
        <p:spPr>
          <a:xfrm>
            <a:off x="3936650" y="877450"/>
            <a:ext cx="4959600" cy="3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我将在第一个方框里画一个</a:t>
            </a:r>
            <a:r>
              <a:rPr lang="en-GB" sz="2200" u="sng">
                <a:solidFill/>
                <a:latin typeface="Rubik"/>
                <a:ea typeface="Rubik"/>
                <a:cs typeface="Rubik"/>
                <a:sym typeface="Rubik"/>
              </a:rPr>
              <a:t>人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。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然后，我会询问它是否看起来像一个</a:t>
            </a:r>
            <a:r>
              <a:rPr lang="en-GB" sz="2200" i="1">
                <a:solidFill/>
                <a:latin typeface="Rubik"/>
                <a:ea typeface="Rubik"/>
                <a:cs typeface="Rubik"/>
                <a:sym typeface="Rubik"/>
              </a:rPr>
              <a:t>真实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的人，并请学生提供改进意见。</a:t>
            </a: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r>
              <a:rPr lang="en-GB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我将重复这个过程两次。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请告诉我我的画中缺少什么，以及我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如何能让它看起来更像一个真实的</a:t>
            </a:r>
            <a:r>
              <a:rPr lang="en-GB" sz="2200" u="sng">
                <a:solidFill/>
                <a:latin typeface="Rubik"/>
                <a:ea typeface="Rubik"/>
                <a:cs typeface="Rubik"/>
                <a:sym typeface="Rubik"/>
              </a:rPr>
              <a:t>人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。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5" name="Google Shape;435;p56"/>
          <p:cNvSpPr/>
          <p:nvPr/>
        </p:nvSpPr>
        <p:spPr>
          <a:xfrm>
            <a:off x="732575" y="877450"/>
            <a:ext cx="3060000" cy="39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36" name="Google Shape;436;p56"/>
          <p:cNvSpPr/>
          <p:nvPr/>
        </p:nvSpPr>
        <p:spPr>
          <a:xfrm>
            <a:off x="1666023" y="1172800"/>
            <a:ext cx="1193100" cy="100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37" name="Google Shape;437;p56"/>
          <p:cNvSpPr/>
          <p:nvPr/>
        </p:nvSpPr>
        <p:spPr>
          <a:xfrm>
            <a:off x="1666023" y="2369695"/>
            <a:ext cx="1193100" cy="100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38" name="Google Shape;438;p56"/>
          <p:cNvSpPr/>
          <p:nvPr/>
        </p:nvSpPr>
        <p:spPr>
          <a:xfrm>
            <a:off x="1666023" y="3566591"/>
            <a:ext cx="1193100" cy="1004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pic>
        <p:nvPicPr>
          <p:cNvPr id="439" name="Google Shape;439;p56" descr="giphy.gif ?cid=6c09b952co2ixiizcrzzbl4trl6pfy81pk20qkmdrnjwspiw&amp;ep=v1_internal_gif_by_id&amp;rid=giphy. gif&amp;ct=s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34300" y="807000"/>
            <a:ext cx="844350" cy="8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机器如何创造：教师演示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5" name="Google Shape;445;p57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46" name="Google Shape;446;p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7"/>
          <p:cNvSpPr/>
          <p:nvPr/>
        </p:nvSpPr>
        <p:spPr>
          <a:xfrm>
            <a:off x="732575" y="877450"/>
            <a:ext cx="3060000" cy="398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48" name="Google Shape;448;p57"/>
          <p:cNvSpPr/>
          <p:nvPr/>
        </p:nvSpPr>
        <p:spPr>
          <a:xfrm>
            <a:off x="1666023" y="1172800"/>
            <a:ext cx="1193100" cy="1004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49" name="Google Shape;449;p57"/>
          <p:cNvSpPr/>
          <p:nvPr/>
        </p:nvSpPr>
        <p:spPr>
          <a:xfrm>
            <a:off x="1666023" y="2369695"/>
            <a:ext cx="1193100" cy="1004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50" name="Google Shape;450;p57"/>
          <p:cNvSpPr/>
          <p:nvPr/>
        </p:nvSpPr>
        <p:spPr>
          <a:xfrm>
            <a:off x="1666023" y="3566591"/>
            <a:ext cx="1193100" cy="1004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51" name="Google Shape;451;p57"/>
          <p:cNvSpPr txBox="1"/>
          <p:nvPr/>
        </p:nvSpPr>
        <p:spPr>
          <a:xfrm>
            <a:off x="3936650" y="877450"/>
            <a:ext cx="4959600" cy="3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我将通过“擦除”阴影框中的内容来“画”出某物（秘密）。</a:t>
            </a:r>
            <a:r>
              <a:rPr lang="en-GB" sz="2200" u="sng">
                <a:latin typeface="Rubik"/>
                <a:ea typeface="Rubik"/>
                <a:cs typeface="Rubik"/>
                <a:sym typeface="Rubik"/>
              </a:rPr>
              <a:t>something (secret)</a:t>
            </a:r>
            <a:r>
              <a:rPr lang="en-GB" sz="2200">
                <a:latin typeface="Rubik"/>
                <a:ea typeface="Rubik"/>
                <a:cs typeface="Rubik"/>
                <a:sym typeface="Rubik"/>
              </a:rPr>
              <a:t> by </a:t>
            </a:r>
            <a:r>
              <a:rPr lang="en-GB" sz="2200" b="1" i="1">
                <a:latin typeface="Rubik"/>
                <a:ea typeface="Rubik"/>
                <a:cs typeface="Rubik"/>
                <a:sym typeface="Rubik"/>
              </a:rPr>
              <a:t>erasing</a:t>
            </a:r>
            <a:r>
              <a:rPr lang="en-GB" sz="2200">
                <a:latin typeface="Rubik"/>
                <a:ea typeface="Rubik"/>
                <a:cs typeface="Rubik"/>
                <a:sym typeface="Rubik"/>
              </a:rPr>
              <a:t> from the shaded box.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然后，我会请学生们猜我在“画”什么！</a:t>
            </a: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这个过程我会重复两次。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52" name="Google Shape;452;p57" descr="Eraser GIFs | Tenor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956723">
            <a:off x="1869371" y="976006"/>
            <a:ext cx="786404" cy="59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反思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58" name="Google Shape;458;p58"/>
          <p:cNvSpPr txBox="1"/>
          <p:nvPr>
            <p:ph type="sldNum" idx="12"/>
          </p:nvPr>
        </p:nvSpPr>
        <p:spPr>
          <a:xfrm>
            <a:off x="6672372" y="4578638"/>
            <a:ext cx="235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 sz="120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8"/>
          <p:cNvSpPr txBox="1"/>
          <p:nvPr/>
        </p:nvSpPr>
        <p:spPr>
          <a:xfrm>
            <a:off x="91950" y="716000"/>
            <a:ext cx="89601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两种方法中哪一种</a:t>
            </a:r>
            <a:r>
              <a:rPr lang="en-GB" sz="2400" i="1">
                <a:solidFill/>
                <a:latin typeface="Rubik"/>
                <a:ea typeface="Rubik"/>
                <a:cs typeface="Rubik"/>
                <a:sym typeface="Rubik"/>
              </a:rPr>
              <a:t>更快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？为什么？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这两个过程在哪些方面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相似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，又在哪些方面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不同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？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1" name="Google Shape;461;p58"/>
          <p:cNvSpPr/>
          <p:nvPr/>
        </p:nvSpPr>
        <p:spPr>
          <a:xfrm>
            <a:off x="2109375" y="1731225"/>
            <a:ext cx="2333700" cy="304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62" name="Google Shape;462;p58"/>
          <p:cNvSpPr/>
          <p:nvPr/>
        </p:nvSpPr>
        <p:spPr>
          <a:xfrm>
            <a:off x="2821248" y="1956467"/>
            <a:ext cx="909900" cy="76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63" name="Google Shape;463;p58"/>
          <p:cNvSpPr/>
          <p:nvPr/>
        </p:nvSpPr>
        <p:spPr>
          <a:xfrm>
            <a:off x="2821248" y="2869256"/>
            <a:ext cx="909900" cy="76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64" name="Google Shape;464;p58"/>
          <p:cNvSpPr/>
          <p:nvPr/>
        </p:nvSpPr>
        <p:spPr>
          <a:xfrm>
            <a:off x="2821248" y="3782044"/>
            <a:ext cx="909900" cy="76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65" name="Google Shape;465;p58"/>
          <p:cNvSpPr/>
          <p:nvPr/>
        </p:nvSpPr>
        <p:spPr>
          <a:xfrm>
            <a:off x="4715827" y="1731225"/>
            <a:ext cx="2333700" cy="304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66" name="Google Shape;466;p58"/>
          <p:cNvSpPr txBox="1"/>
          <p:nvPr/>
        </p:nvSpPr>
        <p:spPr>
          <a:xfrm>
            <a:off x="789500" y="2725200"/>
            <a:ext cx="13200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工作表1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7049525" y="2725200"/>
            <a:ext cx="13200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工作表2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8" name="Google Shape;468;p58"/>
          <p:cNvSpPr/>
          <p:nvPr/>
        </p:nvSpPr>
        <p:spPr>
          <a:xfrm>
            <a:off x="5427723" y="1956455"/>
            <a:ext cx="909900" cy="765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69" name="Google Shape;469;p58"/>
          <p:cNvSpPr/>
          <p:nvPr/>
        </p:nvSpPr>
        <p:spPr>
          <a:xfrm>
            <a:off x="5427723" y="2869243"/>
            <a:ext cx="909900" cy="765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470" name="Google Shape;470;p58"/>
          <p:cNvSpPr/>
          <p:nvPr/>
        </p:nvSpPr>
        <p:spPr>
          <a:xfrm>
            <a:off x="5427723" y="3782031"/>
            <a:ext cx="909900" cy="765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2250</Words>
  <Application>WPS 演示</Application>
  <PresentationFormat/>
  <Paragraphs>256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Arial</vt:lpstr>
      <vt:lpstr>Bangers</vt:lpstr>
      <vt:lpstr>Abel</vt:lpstr>
      <vt:lpstr>Righteous</vt:lpstr>
      <vt:lpstr>Roboto</vt:lpstr>
      <vt:lpstr>Bitter</vt:lpstr>
      <vt:lpstr>Rubik</vt:lpstr>
      <vt:lpstr>微软雅黑</vt:lpstr>
      <vt:lpstr>Arial Unicode MS</vt:lpstr>
      <vt:lpstr>Simple Light</vt:lpstr>
      <vt:lpstr>我们如何描述创造这些的人？?</vt:lpstr>
      <vt:lpstr>这些人 有创造力吗？?</vt:lpstr>
      <vt:lpstr>什么是成为 有创造力的人？</vt:lpstr>
      <vt:lpstr>人工智能AI能有创造力吗？</vt:lpstr>
      <vt:lpstr>PowerPoint 演示文稿</vt:lpstr>
      <vt:lpstr>让我们学习如何 AI以两种方式生成图像。</vt:lpstr>
      <vt:lpstr>机器如何创作：教师示范</vt:lpstr>
      <vt:lpstr>机器如何创造：教师演示</vt:lpstr>
      <vt:lpstr>反思</vt:lpstr>
      <vt:lpstr>轮到你了！</vt:lpstr>
      <vt:lpstr>活动调整</vt:lpstr>
      <vt:lpstr>机器如何创造：活动说明</vt:lpstr>
      <vt:lpstr>像AI一样生成图像</vt:lpstr>
      <vt:lpstr>反思</vt:lpstr>
      <vt:lpstr>“试错。再试一次。”</vt:lpstr>
      <vt:lpstr>“试错。再试一次。”</vt:lpstr>
      <vt:lpstr>生成对抗网络</vt:lpstr>
      <vt:lpstr>轮到你了（再来一次）！</vt:lpstr>
      <vt:lpstr>活动调整</vt:lpstr>
      <vt:lpstr>另一种方式 AI 可以生成图像</vt:lpstr>
      <vt:lpstr>反思</vt:lpstr>
      <vt:lpstr>“从混乱中擦除”以揭示图像。</vt:lpstr>
      <vt:lpstr>回顾</vt:lpstr>
      <vt:lpstr>AI生成图像的两种方式</vt:lpstr>
      <vt:lpstr>AI生成图像的两种方式</vt:lpstr>
      <vt:lpstr>反思问题</vt:lpstr>
      <vt:lpstr>第三课：深度伪造</vt:lpstr>
      <vt:lpstr>热身</vt:lpstr>
      <vt:lpstr>没有一个是“真实的！”这些图片是由AI生成的！</vt:lpstr>
      <vt:lpstr>但是，如果它们是在训练名人图像上呢？</vt:lpstr>
      <vt:lpstr>一种 深度伪造 是由AI生成的 视频、图像或语音，使其看起来像是某人说了或做了他们从未做过的事情</vt:lpstr>
      <vt:lpstr>深度伪造与真实图像、视频、语音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我们如何描述创造这些的人？?</dc:title>
  <dc:creator/>
  <cp:lastModifiedBy>王世铭</cp:lastModifiedBy>
  <cp:revision>1</cp:revision>
  <dcterms:created xsi:type="dcterms:W3CDTF">2025-01-16T10:35:53Z</dcterms:created>
  <dcterms:modified xsi:type="dcterms:W3CDTF">2025-01-16T10:35:54Z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69282DE13C4A4691AF9EFDF24F2A412A_12</vt:lpwstr>
  </property>
  <property fmtid="{D5CDD505-2E9C-101B-9397-08002B2CF9AE}" pid="3" name="KSOProductBuildVer">
    <vt:lpwstr>2052-12.1.0.16929</vt:lpwstr>
  </property>
</Properties>
</file>